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"/>
  </p:notesMasterIdLst>
  <p:sldIdLst>
    <p:sldId id="257" r:id="rId3"/>
    <p:sldId id="256" r:id="rId4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3036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42" tIns="45371" rIns="90742" bIns="4537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42" tIns="45371" rIns="90742" bIns="45371" rtlCol="0"/>
          <a:lstStyle>
            <a:lvl1pPr algn="r">
              <a:defRPr sz="1200"/>
            </a:lvl1pPr>
          </a:lstStyle>
          <a:p>
            <a:fld id="{BF9C92B6-F11C-41C9-8BCF-244124D64897}" type="datetimeFigureOut">
              <a:rPr kumimoji="1" lang="ja-JP" altLang="en-US" smtClean="0"/>
              <a:pPr/>
              <a:t>2025/4/24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2" tIns="45371" rIns="90742" bIns="45371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742" tIns="45371" rIns="90742" bIns="45371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371284"/>
            <a:ext cx="2918830" cy="493316"/>
          </a:xfrm>
          <a:prstGeom prst="rect">
            <a:avLst/>
          </a:prstGeom>
        </p:spPr>
        <p:txBody>
          <a:bodyPr vert="horz" lIns="90742" tIns="45371" rIns="90742" bIns="4537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5" y="9371284"/>
            <a:ext cx="2918830" cy="493316"/>
          </a:xfrm>
          <a:prstGeom prst="rect">
            <a:avLst/>
          </a:prstGeom>
        </p:spPr>
        <p:txBody>
          <a:bodyPr vert="horz" lIns="90742" tIns="45371" rIns="90742" bIns="45371" rtlCol="0" anchor="b"/>
          <a:lstStyle>
            <a:lvl1pPr algn="r">
              <a:defRPr sz="1200"/>
            </a:lvl1pPr>
          </a:lstStyle>
          <a:p>
            <a:fld id="{112AF161-D8AF-4E43-99BE-60923BD69E8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AF161-D8AF-4E43-99BE-60923BD69E8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2025/4/24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2025/4/24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2025/4/24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2025/4/24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2025/4/24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2025/4/24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2025/4/24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2025/4/24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2025/4/24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2025/4/24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2025/4/24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669CD-8A8D-488C-A36E-2A39534DDF2F}" type="datetimeFigureOut">
              <a:rPr kumimoji="1" lang="ja-JP" altLang="en-US" smtClean="0"/>
              <a:pPr/>
              <a:t>2025/4/24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483378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0944"/>
            <a:ext cx="6858000" cy="48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3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14341" y="126286"/>
            <a:ext cx="6255326" cy="116946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ja-JP" altLang="en-US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GP創英角ｺﾞｼｯｸUB" pitchFamily="50" charset="-128"/>
                <a:ea typeface="HGP創英角ｺﾞｼｯｸUB" pitchFamily="50" charset="-128"/>
              </a:rPr>
              <a:t>医療・介護フェス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GP創英角ｺﾞｼｯｸUB" pitchFamily="50" charset="-128"/>
                <a:ea typeface="HGP創英角ｺﾞｼｯｸUB" pitchFamily="50" charset="-128"/>
              </a:rPr>
              <a:t>2025</a:t>
            </a:r>
            <a:br>
              <a:rPr kumimoji="1" lang="en-US" altLang="ja-JP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kumimoji="1" lang="ja-JP" altLang="en-US" sz="2700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GP創英角ｺﾞｼｯｸUB" pitchFamily="50" charset="-128"/>
                <a:ea typeface="HGP創英角ｺﾞｼｯｸUB" pitchFamily="50" charset="-128"/>
              </a:rPr>
              <a:t>安心</a:t>
            </a:r>
            <a:r>
              <a:rPr lang="ja-JP" altLang="en-US" sz="2700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GP創英角ｺﾞｼｯｸUB" pitchFamily="50" charset="-128"/>
                <a:ea typeface="HGP創英角ｺﾞｼｯｸUB" pitchFamily="50" charset="-128"/>
              </a:rPr>
              <a:t>と</a:t>
            </a:r>
            <a:r>
              <a:rPr kumimoji="1" lang="ja-JP" altLang="en-US" sz="2700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GP創英角ｺﾞｼｯｸUB" pitchFamily="50" charset="-128"/>
                <a:ea typeface="HGP創英角ｺﾞｼｯｸUB" pitchFamily="50" charset="-128"/>
              </a:rPr>
              <a:t>信頼の医療</a:t>
            </a:r>
            <a:r>
              <a:rPr lang="ja-JP" altLang="en-US" sz="2700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GP創英角ｺﾞｼｯｸUB" pitchFamily="50" charset="-128"/>
                <a:ea typeface="HGP創英角ｺﾞｼｯｸUB" pitchFamily="50" charset="-128"/>
              </a:rPr>
              <a:t>と介護 中央集会</a:t>
            </a:r>
            <a:endParaRPr kumimoji="1" lang="ja-JP" altLang="en-US" sz="2700" dirty="0"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004" y="5617419"/>
            <a:ext cx="6858000" cy="1766283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+mn-ea"/>
              </a:rPr>
              <a:t>日時：</a:t>
            </a:r>
            <a:r>
              <a:rPr lang="en-US" altLang="ja-JP" sz="2400" b="1" dirty="0">
                <a:latin typeface="+mn-ea"/>
              </a:rPr>
              <a:t>5</a:t>
            </a:r>
            <a:r>
              <a:rPr lang="ja-JP" altLang="en-US" sz="2400" b="1" dirty="0">
                <a:latin typeface="+mn-ea"/>
              </a:rPr>
              <a:t>月</a:t>
            </a:r>
            <a:r>
              <a:rPr lang="en-US" altLang="ja-JP" sz="2400" b="1" dirty="0">
                <a:latin typeface="+mn-ea"/>
              </a:rPr>
              <a:t>17</a:t>
            </a:r>
            <a:r>
              <a:rPr lang="ja-JP" altLang="en-US" sz="2400" b="1" dirty="0">
                <a:latin typeface="+mn-ea"/>
              </a:rPr>
              <a:t>日（土）　</a:t>
            </a:r>
            <a:r>
              <a:rPr lang="en-US" altLang="ja-JP" sz="2400" b="1" dirty="0">
                <a:latin typeface="+mn-ea"/>
              </a:rPr>
              <a:t>13</a:t>
            </a:r>
            <a:r>
              <a:rPr lang="ja-JP" altLang="en-US" sz="2400" b="1" dirty="0">
                <a:latin typeface="+mn-ea"/>
              </a:rPr>
              <a:t>：</a:t>
            </a:r>
            <a:r>
              <a:rPr lang="en-US" altLang="ja-JP" sz="2400" b="1" dirty="0">
                <a:latin typeface="+mn-ea"/>
              </a:rPr>
              <a:t>00</a:t>
            </a:r>
            <a:r>
              <a:rPr lang="ja-JP" altLang="en-US" sz="2400" b="1" dirty="0">
                <a:latin typeface="+mn-ea"/>
              </a:rPr>
              <a:t>～</a:t>
            </a:r>
            <a:r>
              <a:rPr lang="en-US" altLang="ja-JP" sz="2400" b="1" dirty="0">
                <a:latin typeface="+mn-ea"/>
              </a:rPr>
              <a:t>16</a:t>
            </a:r>
            <a:r>
              <a:rPr lang="ja-JP" altLang="en-US" sz="2400" b="1" dirty="0">
                <a:latin typeface="+mn-ea"/>
              </a:rPr>
              <a:t>：</a:t>
            </a:r>
            <a:r>
              <a:rPr lang="en-US" altLang="ja-JP" sz="2400" b="1" dirty="0">
                <a:latin typeface="+mn-ea"/>
              </a:rPr>
              <a:t>00</a:t>
            </a:r>
          </a:p>
          <a:p>
            <a:pPr algn="ctr">
              <a:spcBef>
                <a:spcPts val="1200"/>
              </a:spcBef>
            </a:pPr>
            <a:r>
              <a:rPr lang="ja-JP" altLang="en-US" sz="2000" b="1" dirty="0">
                <a:latin typeface="+mn-ea"/>
              </a:rPr>
              <a:t>会場：秋葉原コンベンションホール</a:t>
            </a:r>
            <a:endParaRPr lang="en-US" altLang="ja-JP" sz="2000" b="1" dirty="0">
              <a:latin typeface="+mn-ea"/>
            </a:endParaRPr>
          </a:p>
          <a:p>
            <a:pPr algn="ctr">
              <a:spcBef>
                <a:spcPts val="1200"/>
              </a:spcBef>
            </a:pPr>
            <a:r>
              <a:rPr lang="ja-JP" altLang="en-US" sz="1400" b="1" dirty="0">
                <a:latin typeface="+mn-ea"/>
              </a:rPr>
              <a:t>　　　　（住所：東京都千代田区外神田</a:t>
            </a:r>
            <a:r>
              <a:rPr lang="en-US" altLang="ja-JP" sz="1400" b="1" dirty="0">
                <a:latin typeface="+mn-ea"/>
              </a:rPr>
              <a:t>1-18-13</a:t>
            </a:r>
            <a:r>
              <a:rPr lang="ja-JP" altLang="en-US" sz="1400" b="1" dirty="0">
                <a:latin typeface="+mn-ea"/>
              </a:rPr>
              <a:t>）</a:t>
            </a:r>
          </a:p>
          <a:p>
            <a:pPr algn="ctr">
              <a:spcBef>
                <a:spcPts val="1200"/>
              </a:spcBef>
            </a:pPr>
            <a:r>
              <a:rPr lang="ja-JP" altLang="en-US" sz="2000" b="1" dirty="0">
                <a:latin typeface="+mn-ea"/>
              </a:rPr>
              <a:t>参加費：無料</a:t>
            </a:r>
            <a:endParaRPr lang="en-US" altLang="ja-JP" sz="2000" b="1" dirty="0"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47160" y="8247928"/>
            <a:ext cx="538229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ja-JP" altLang="en-US" sz="2000" b="1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会場：日本教育会館　一ツ橋</a:t>
            </a:r>
            <a:r>
              <a:rPr lang="ja-JP" altLang="en-US" sz="2000" b="1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ホール</a:t>
            </a:r>
            <a:endParaRPr lang="en-US" altLang="ja-JP" sz="2000" b="1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2000" b="1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　</a:t>
            </a:r>
            <a:r>
              <a:rPr kumimoji="1" lang="ja-JP" altLang="en-US" sz="1400" b="1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（住所：東京都千代田区一ツ橋</a:t>
            </a:r>
            <a:r>
              <a:rPr kumimoji="1" lang="en-US" altLang="ja-JP" sz="1400" b="1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2-6-2</a:t>
            </a:r>
            <a:r>
              <a:rPr kumimoji="1" lang="ja-JP" altLang="en-US" sz="1400" b="1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）</a:t>
            </a:r>
            <a:endParaRPr kumimoji="1" lang="en-US" altLang="ja-JP" sz="1400" b="1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lnSpc>
                <a:spcPts val="32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参加費：無料</a:t>
            </a:r>
            <a:endParaRPr lang="en-US" altLang="ja-JP" sz="2000" b="1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238" y="7469895"/>
            <a:ext cx="5429258" cy="752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dirty="0"/>
              <a:t> </a:t>
            </a:r>
            <a:r>
              <a:rPr lang="ja-JP" altLang="en-US" dirty="0">
                <a:solidFill>
                  <a:srgbClr val="0070C0"/>
                </a:solidFill>
              </a:rPr>
              <a:t>　</a:t>
            </a:r>
            <a:r>
              <a:rPr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事前のお申し込みは不要です。</a:t>
            </a:r>
            <a:r>
              <a:rPr kumimoji="1"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ご参加の方は、会場まで直接お越しください。また、フェスの模様を</a:t>
            </a:r>
            <a:r>
              <a:rPr kumimoji="1" lang="en-US" altLang="ja-JP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YouTube</a:t>
            </a:r>
            <a:r>
              <a:rPr kumimoji="1"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でライブ配信します。　</a:t>
            </a:r>
            <a:endParaRPr kumimoji="1" lang="en-US" altLang="ja-JP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右の</a:t>
            </a:r>
            <a:r>
              <a:rPr kumimoji="1" lang="en-US" altLang="ja-JP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QR</a:t>
            </a:r>
            <a:r>
              <a:rPr kumimoji="1"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コードからアクセスしていただき、ぜひご覧ください。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06" y="4475558"/>
            <a:ext cx="1144463" cy="113280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8" y="4239832"/>
            <a:ext cx="1039121" cy="119892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-32207" y="8247928"/>
            <a:ext cx="6857999" cy="432298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rIns="3600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ja-JP" altLang="en-US" sz="11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フェスに関する問い合わせ先：</a:t>
            </a:r>
            <a:endParaRPr lang="en-US" altLang="ja-JP" sz="11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2000"/>
              </a:lnSpc>
            </a:pPr>
            <a:r>
              <a:rPr lang="ja-JP" altLang="en-US" sz="11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連合本部生活福祉局　☎ </a:t>
            </a:r>
            <a:r>
              <a:rPr lang="en-US" altLang="ja-JP" sz="11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03-5295-0523</a:t>
            </a:r>
            <a:r>
              <a:rPr lang="ja-JP" altLang="en-US" sz="11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11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E-mail</a:t>
            </a:r>
            <a:r>
              <a:rPr lang="ja-JP" altLang="en-US" sz="11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jtuc-seikatsu@sv.rengo-net.or.jp</a:t>
            </a:r>
            <a:endParaRPr kumimoji="1" lang="ja-JP" altLang="en-US" sz="11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66" y="9035681"/>
            <a:ext cx="1344762" cy="670471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-12525" y="1323039"/>
            <a:ext cx="6909056" cy="1015663"/>
          </a:xfrm>
          <a:prstGeom prst="rect">
            <a:avLst/>
          </a:prstGeom>
        </p:spPr>
        <p:txBody>
          <a:bodyPr wrap="square" lIns="72000" rIns="36000">
            <a:spAutoFit/>
          </a:bodyPr>
          <a:lstStyle/>
          <a:p>
            <a:pPr marL="1270" indent="1270" algn="ctr"/>
            <a:r>
              <a:rPr lang="ja-JP" altLang="en-US" sz="1600" b="1" kern="1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地域包括ケアシステムの深化・推進に向けて</a:t>
            </a:r>
            <a:endParaRPr lang="en-US" altLang="ja-JP" sz="1600" b="1" kern="100" dirty="0"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marL="1270" indent="1270" algn="ctr"/>
            <a:r>
              <a:rPr lang="ja-JP" altLang="en-US" sz="1600" b="1" kern="1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～医療・介護労働者のさらなる処遇改善を！～</a:t>
            </a:r>
            <a:endParaRPr lang="en-US" altLang="ja-JP" sz="1600" b="1" kern="100" dirty="0"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marL="1270" indent="1270" algn="ctr"/>
            <a:r>
              <a:rPr lang="ja-JP" altLang="en-US" sz="1400" b="1" kern="1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をテーマに、</a:t>
            </a:r>
            <a:r>
              <a:rPr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医療・介護現場の</a:t>
            </a:r>
            <a:r>
              <a:rPr lang="en-US" altLang="ja-JP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『</a:t>
            </a:r>
            <a:r>
              <a:rPr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今</a:t>
            </a:r>
            <a:r>
              <a:rPr lang="en-US" altLang="ja-JP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』</a:t>
            </a:r>
            <a:r>
              <a:rPr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について議論します！</a:t>
            </a:r>
            <a:endParaRPr lang="en-US" altLang="ja-JP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270" indent="1270" algn="ctr"/>
            <a:r>
              <a:rPr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いのちを預かる仕事に見合う賃金について、一緒に考えてみませんか？</a:t>
            </a:r>
            <a:endParaRPr lang="en-US" altLang="ja-JP" sz="1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7" name="横巻き 16"/>
          <p:cNvSpPr/>
          <p:nvPr/>
        </p:nvSpPr>
        <p:spPr>
          <a:xfrm>
            <a:off x="169684" y="2350094"/>
            <a:ext cx="6454215" cy="2050708"/>
          </a:xfrm>
          <a:prstGeom prst="horizontalScroll">
            <a:avLst>
              <a:gd name="adj" fmla="val 9821"/>
            </a:avLst>
          </a:prstGeom>
          <a:solidFill>
            <a:srgbClr val="C4FFFE">
              <a:alpha val="18000"/>
            </a:srgb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70" indent="1270" algn="ctr"/>
            <a:r>
              <a:rPr lang="ja-JP" altLang="en-US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プログラム（予定）</a:t>
            </a:r>
            <a:endParaRPr lang="en-US" altLang="ja-JP" b="1" dirty="0">
              <a:solidFill>
                <a:srgbClr val="0070C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270" indent="1270"/>
            <a:r>
              <a:rPr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◆講演</a:t>
            </a:r>
            <a:endParaRPr lang="en-US" altLang="ja-JP" sz="1400" b="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270" indent="1270"/>
            <a:r>
              <a:rPr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医療介護福祉政策研究フォーラム　中村 秀一　理事長</a:t>
            </a:r>
            <a:r>
              <a:rPr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endParaRPr lang="en-US" altLang="ja-JP" sz="1400" b="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270" indent="1270">
              <a:spcBef>
                <a:spcPts val="600"/>
              </a:spcBef>
            </a:pPr>
            <a:r>
              <a:rPr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◆トークセッション</a:t>
            </a:r>
            <a:endParaRPr lang="en-US" altLang="ja-JP" sz="1400" b="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270" indent="1270"/>
            <a:r>
              <a:rPr lang="ja-JP" altLang="en-US" sz="16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「医療・介護の現場にさらなる処遇改善を！」</a:t>
            </a:r>
          </a:p>
          <a:p>
            <a:pPr marL="1270" indent="1270">
              <a:spcBef>
                <a:spcPts val="600"/>
              </a:spcBef>
            </a:pPr>
            <a:r>
              <a:rPr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◆アピール採択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01" y="4288823"/>
            <a:ext cx="866373" cy="1215882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3113969" y="4303092"/>
            <a:ext cx="2232248" cy="610534"/>
          </a:xfrm>
          <a:prstGeom prst="wedgeRoundRectCallout">
            <a:avLst>
              <a:gd name="adj1" fmla="val 66383"/>
              <a:gd name="adj2" fmla="val 48706"/>
              <a:gd name="adj3" fmla="val 16667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YouTube</a:t>
            </a:r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でも</a:t>
            </a:r>
            <a:endParaRPr lang="en-US" altLang="ja-JP" sz="1600" dirty="0">
              <a:solidFill>
                <a:schemeClr val="accent1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ライブ配信します！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6009" y="0"/>
            <a:ext cx="6831991" cy="99060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252506" y="9016157"/>
            <a:ext cx="4138690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｢</a:t>
            </a:r>
            <a:r>
              <a:rPr lang="ja-JP" altLang="en-US" sz="1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働きやすく</a:t>
            </a:r>
            <a:r>
              <a:rPr lang="en-US" altLang="ja-JP" sz="1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｣</a:t>
            </a:r>
            <a:r>
              <a:rPr lang="ja-JP" altLang="en-US" sz="1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･</a:t>
            </a:r>
            <a:r>
              <a:rPr lang="en-US" altLang="ja-JP" sz="1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｢</a:t>
            </a:r>
            <a:r>
              <a:rPr lang="ja-JP" altLang="en-US" sz="1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働きがい</a:t>
            </a:r>
            <a:r>
              <a:rPr lang="en-US" altLang="ja-JP" sz="1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｣</a:t>
            </a:r>
            <a:r>
              <a:rPr lang="ja-JP" altLang="en-US" sz="1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のある職場改善</a:t>
            </a: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に向けて</a:t>
            </a:r>
            <a:r>
              <a:rPr lang="en-US" altLang="ja-JP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､</a:t>
            </a:r>
          </a:p>
          <a:p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取り組みましょう。　　　　　　　　　　　　　　　　　　　　　　　　　　　　　　　　　　　　　　　　　　　　　　　　　　　　　　　　　　　　　　　　</a:t>
            </a:r>
            <a:endParaRPr lang="en-US" altLang="ja-JP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14" y="7439754"/>
            <a:ext cx="1067760" cy="106776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481" y="8717472"/>
            <a:ext cx="907753" cy="10008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8_Eventkokuchi_chirashi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AC9C89-FEDC-41A2-8865-7C49606994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イベント告知チラシ</Template>
  <TotalTime>0</TotalTime>
  <Words>249</Words>
  <Application>Microsoft Office PowerPoint</Application>
  <PresentationFormat>A4 210 x 297 mm</PresentationFormat>
  <Paragraphs>27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BIZ UDゴシック</vt:lpstr>
      <vt:lpstr>HGP創英角ｺﾞｼｯｸUB</vt:lpstr>
      <vt:lpstr>HGP創英角ﾎﾟｯﾌﾟ体</vt:lpstr>
      <vt:lpstr>HG創英角ﾎﾟｯﾌﾟ体</vt:lpstr>
      <vt:lpstr>Arial</vt:lpstr>
      <vt:lpstr>Calibri</vt:lpstr>
      <vt:lpstr>28_Eventkokuchi_chirashi</vt:lpstr>
      <vt:lpstr>PowerPoint プレゼンテーション</vt:lpstr>
      <vt:lpstr>医療・介護フェス2025 安心と信頼の医療と介護 中央集会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2024-03-15T04:18:05Z</dcterms:created>
  <dcterms:modified xsi:type="dcterms:W3CDTF">2025-04-24T05:43:46Z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TC102862799990</vt:lpwstr>
  </property>
</Properties>
</file>